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7"/>
  </p:notesMasterIdLst>
  <p:handoutMasterIdLst>
    <p:handoutMasterId r:id="rId38"/>
  </p:handoutMasterIdLst>
  <p:sldIdLst>
    <p:sldId id="274" r:id="rId3"/>
    <p:sldId id="276" r:id="rId4"/>
    <p:sldId id="420" r:id="rId5"/>
    <p:sldId id="428" r:id="rId6"/>
    <p:sldId id="429" r:id="rId7"/>
    <p:sldId id="432" r:id="rId8"/>
    <p:sldId id="433" r:id="rId9"/>
    <p:sldId id="434" r:id="rId10"/>
    <p:sldId id="430" r:id="rId11"/>
    <p:sldId id="431" r:id="rId12"/>
    <p:sldId id="470" r:id="rId13"/>
    <p:sldId id="471" r:id="rId14"/>
    <p:sldId id="444" r:id="rId15"/>
    <p:sldId id="448" r:id="rId16"/>
    <p:sldId id="436" r:id="rId17"/>
    <p:sldId id="437" r:id="rId18"/>
    <p:sldId id="442" r:id="rId19"/>
    <p:sldId id="438" r:id="rId20"/>
    <p:sldId id="446" r:id="rId21"/>
    <p:sldId id="447" r:id="rId22"/>
    <p:sldId id="449" r:id="rId23"/>
    <p:sldId id="450" r:id="rId24"/>
    <p:sldId id="451" r:id="rId25"/>
    <p:sldId id="445" r:id="rId26"/>
    <p:sldId id="435" r:id="rId27"/>
    <p:sldId id="439" r:id="rId28"/>
    <p:sldId id="440" r:id="rId29"/>
    <p:sldId id="452" r:id="rId30"/>
    <p:sldId id="453" r:id="rId31"/>
    <p:sldId id="472" r:id="rId32"/>
    <p:sldId id="427" r:id="rId33"/>
    <p:sldId id="412" r:id="rId34"/>
    <p:sldId id="413" r:id="rId35"/>
    <p:sldId id="414" r:id="rId3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FFF0D9"/>
    <a:srgbClr val="FFA72A"/>
    <a:srgbClr val="F0F5FA"/>
    <a:srgbClr val="1A8AFA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533" autoAdjust="0"/>
  </p:normalViewPr>
  <p:slideViewPr>
    <p:cSldViewPr>
      <p:cViewPr varScale="1">
        <p:scale>
          <a:sx n="84" d="100"/>
          <a:sy n="84" d="100"/>
        </p:scale>
        <p:origin x="427" y="8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16-May-17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16-May-17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58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40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160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16-May-17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bg-BG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Въпроси</a:t>
            </a: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16-May-17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9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judge.softuni.bg/Contests/Practice/Index/156#5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judge.softuni.bg/Contests/Practice/Index/156#6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7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8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judge.softuni.bg/Contests/Practice/Index/156#9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hyperlink" Target="https://judge.softuni.bg/Contests/Practice/Index/156#10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https://judge.softuni.bg/Contests/Practice/Index/156#11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judge.softuni.bg/Contests/Practice/Index/156#12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judge.softuni.bg/Contests/Practice/Index/156#13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13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41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basics/" TargetMode="External"/><Relationship Id="rId21" Type="http://schemas.openxmlformats.org/officeDocument/2006/relationships/image" Target="../media/image45.png"/><Relationship Id="rId7" Type="http://schemas.openxmlformats.org/officeDocument/2006/relationships/image" Target="../media/image38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5" Type="http://schemas.openxmlformats.org/officeDocument/2006/relationships/image" Target="../media/image42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44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9.png"/><Relationship Id="rId14" Type="http://schemas.openxmlformats.org/officeDocument/2006/relationships/hyperlink" Target="http://www.indeavr.com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13" Type="http://schemas.openxmlformats.org/officeDocument/2006/relationships/image" Target="../media/image49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6.png"/><Relationship Id="rId12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s://softuni.bg/forum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47.png"/><Relationship Id="rId1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judge.softuni.bg/Contests/Practice/Index/156#0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judge.softuni.bg/Contests/Practice/Index/156#1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judge.softuni.bg/Contests/Practice/Index/156#2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3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4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275012" y="685800"/>
            <a:ext cx="8215099" cy="1095352"/>
          </a:xfrm>
        </p:spPr>
        <p:txBody>
          <a:bodyPr>
            <a:normAutofit/>
          </a:bodyPr>
          <a:lstStyle/>
          <a:p>
            <a:r>
              <a:rPr lang="bg-BG" dirty="0"/>
              <a:t>Работа с по-сложни цикли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275012" y="1828800"/>
            <a:ext cx="8215099" cy="701700"/>
          </a:xfrm>
        </p:spPr>
        <p:txBody>
          <a:bodyPr>
            <a:normAutofit fontScale="92500"/>
          </a:bodyPr>
          <a:lstStyle/>
          <a:p>
            <a:r>
              <a:rPr lang="bg-BG" dirty="0"/>
              <a:t>Цикли със стъпка, </a:t>
            </a:r>
            <a:r>
              <a:rPr lang="en-US" dirty="0"/>
              <a:t>While, Do…While</a:t>
            </a:r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60812" y="3505200"/>
            <a:ext cx="2405705" cy="26401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841225" y="3384408"/>
            <a:ext cx="1240211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сложни</a:t>
            </a:r>
            <a:br>
              <a:rPr lang="bg-BG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bg-BG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цикли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7" name="Picture 16" descr="http://softuni.org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2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604899"/>
            <a:ext cx="3187613" cy="525135"/>
          </a:xfrm>
        </p:spPr>
        <p:txBody>
          <a:bodyPr/>
          <a:lstStyle/>
          <a:p>
            <a:r>
              <a:rPr lang="bg-BG" noProof="1"/>
              <a:t>СофтУни</a:t>
            </a:r>
            <a:endParaRPr lang="en-US" noProof="1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74798"/>
            <a:ext cx="3187614" cy="444343"/>
          </a:xfrm>
        </p:spPr>
        <p:txBody>
          <a:bodyPr/>
          <a:lstStyle/>
          <a:p>
            <a:r>
              <a:rPr lang="bg-BG" noProof="1"/>
              <a:t>трейнърски</a:t>
            </a:r>
            <a:r>
              <a:rPr lang="bg-BG" dirty="0"/>
              <a:t> екип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79925"/>
            <a:ext cx="3187613" cy="382788"/>
          </a:xfrm>
        </p:spPr>
        <p:txBody>
          <a:bodyPr/>
          <a:lstStyle/>
          <a:p>
            <a:r>
              <a:rPr lang="bg-BG" sz="2000" dirty="0"/>
              <a:t>Софтуерен университет</a:t>
            </a:r>
            <a:endParaRPr lang="en-US" sz="2000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8"/>
              </a:rPr>
              <a:t>http://softuni.bg</a:t>
            </a:r>
            <a:endParaRPr lang="en-US" sz="1800" dirty="0"/>
          </a:p>
        </p:txBody>
      </p:sp>
      <p:grpSp>
        <p:nvGrpSpPr>
          <p:cNvPr id="8" name="Group 7"/>
          <p:cNvGrpSpPr/>
          <p:nvPr/>
        </p:nvGrpSpPr>
        <p:grpSpPr>
          <a:xfrm>
            <a:off x="7389812" y="2819400"/>
            <a:ext cx="4090546" cy="3389149"/>
            <a:chOff x="7558418" y="2819400"/>
            <a:chExt cx="3921940" cy="338914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Да се въведе число в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диапазона</a:t>
            </a:r>
            <a:r>
              <a:rPr lang="bg-BG" dirty="0"/>
              <a:t> </a:t>
            </a:r>
            <a:r>
              <a:rPr lang="en-US" dirty="0"/>
              <a:t>[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/>
              <a:t>…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100</a:t>
            </a:r>
            <a:r>
              <a:rPr lang="en-US" dirty="0"/>
              <a:t>]</a:t>
            </a:r>
            <a:endParaRPr lang="bg-BG" dirty="0"/>
          </a:p>
          <a:p>
            <a:pPr lvl="1"/>
            <a:r>
              <a:rPr lang="bg-BG" dirty="0"/>
              <a:t>При невалидно число да се въведе отново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Число в диапазона </a:t>
            </a:r>
            <a:r>
              <a:rPr lang="en-US" dirty="0"/>
              <a:t>[1…100]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2590800"/>
            <a:ext cx="10366376" cy="347787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200" b="1" dirty="0" err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numberInRange</a:t>
            </a:r>
            <a:r>
              <a:rPr lang="en-US" sz="2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dirty="0" err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args</a:t>
            </a:r>
            <a:r>
              <a:rPr lang="en-US" sz="2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r>
              <a:rPr lang="en-US" sz="2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0;</a:t>
            </a:r>
          </a:p>
          <a:p>
            <a:r>
              <a:rPr lang="en-US" sz="2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200" b="1" dirty="0" err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en-US" sz="2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Number(</a:t>
            </a:r>
            <a:r>
              <a:rPr lang="en-US" sz="2200" b="1" dirty="0" err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args</a:t>
            </a:r>
            <a:r>
              <a:rPr lang="en-US" sz="2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[i]);</a:t>
            </a:r>
          </a:p>
          <a:p>
            <a:r>
              <a:rPr lang="pt-BR" sz="2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2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pt-BR" sz="2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(num &lt; 1 || num &gt; 100) {</a:t>
            </a:r>
          </a:p>
          <a:p>
            <a:r>
              <a:rPr lang="en-US" sz="2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i++;</a:t>
            </a:r>
          </a:p>
          <a:p>
            <a:r>
              <a:rPr lang="en-US" sz="2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console.log("Invalid number!");</a:t>
            </a:r>
          </a:p>
          <a:p>
            <a:r>
              <a:rPr lang="en-US" sz="2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dirty="0" err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en-US" sz="2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2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Number(</a:t>
            </a:r>
            <a:r>
              <a:rPr lang="en-US" sz="2200" b="1" dirty="0" err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args</a:t>
            </a:r>
            <a:r>
              <a:rPr lang="en-US" sz="22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[i</a:t>
            </a:r>
            <a:r>
              <a:rPr lang="en-US" sz="2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]);</a:t>
            </a:r>
          </a:p>
          <a:p>
            <a:r>
              <a:rPr lang="bg-BG" sz="2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2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</a:t>
            </a:r>
            <a:r>
              <a:rPr lang="en-US" sz="2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(`The number is: ${</a:t>
            </a:r>
            <a:r>
              <a:rPr lang="en-US" sz="2200" b="1" dirty="0" err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en-US" sz="2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}`);</a:t>
            </a:r>
          </a:p>
          <a:p>
            <a:r>
              <a:rPr lang="bg-BG" sz="2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pt-BR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0960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https://judge.softuni.bg/Contests/Practice/Index/156#5</a:t>
            </a:r>
            <a:endParaRPr lang="en-US" dirty="0"/>
          </a:p>
        </p:txBody>
      </p:sp>
      <p:pic>
        <p:nvPicPr>
          <p:cNvPr id="4098" name="Picture 2" descr="http://www.clker.com/cliparts/C/l/0/D/3/Q/reload-m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2925269"/>
            <a:ext cx="1971690" cy="174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317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51070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12813" y="4780637"/>
            <a:ext cx="10363200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/>
              <a:t>Цикли със стъпка</a:t>
            </a:r>
            <a:r>
              <a:rPr lang="en-US" dirty="0"/>
              <a:t> </a:t>
            </a:r>
            <a:r>
              <a:rPr lang="bg-BG" dirty="0"/>
              <a:t>и </a:t>
            </a:r>
            <a:r>
              <a:rPr lang="en-US" dirty="0"/>
              <a:t>while </a:t>
            </a:r>
            <a:r>
              <a:rPr lang="bg-BG" dirty="0"/>
              <a:t>цикъл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369005" y="990600"/>
            <a:ext cx="3921940" cy="3389149"/>
            <a:chOff x="7558418" y="2819400"/>
            <a:chExt cx="3921940" cy="338914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636" y="1638642"/>
            <a:ext cx="2688569" cy="2688569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8413157" y="1728902"/>
            <a:ext cx="3015255" cy="250804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5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9474966" y="2756378"/>
              <a:ext cx="1170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while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82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99212"/>
            <a:ext cx="10363200" cy="820600"/>
          </a:xfrm>
        </p:spPr>
        <p:txBody>
          <a:bodyPr/>
          <a:lstStyle/>
          <a:p>
            <a:r>
              <a:rPr lang="bg-BG" dirty="0"/>
              <a:t>Най-голям общ делител (НОД)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Алгоритъм на Евклид</a:t>
            </a:r>
            <a:endParaRPr lang="en-US" dirty="0"/>
          </a:p>
        </p:txBody>
      </p:sp>
      <p:pic>
        <p:nvPicPr>
          <p:cNvPr id="4" name="Picture 2" descr="http://www.hisschemoller.com/wp-content/uploads/2011/01/euclid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033" y="1295400"/>
            <a:ext cx="2670050" cy="3216926"/>
          </a:xfrm>
          <a:prstGeom prst="roundRect">
            <a:avLst>
              <a:gd name="adj" fmla="val 1806"/>
            </a:avLst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images.tutorvista.com/cms/images/113/hcd-examp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965" y="1295401"/>
            <a:ext cx="4873644" cy="3216924"/>
          </a:xfrm>
          <a:prstGeom prst="roundRect">
            <a:avLst>
              <a:gd name="adj" fmla="val 163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47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Най-голям общ делител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НОД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dirty="0"/>
              <a:t>на две естествени числа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bg-BG" sz="3200" dirty="0"/>
              <a:t> и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200" dirty="0"/>
              <a:t> </a:t>
            </a:r>
            <a:r>
              <a:rPr lang="bg-BG" sz="3200" dirty="0"/>
              <a:t>е най-голямото число, което дели едновременно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bg-BG" sz="3200" dirty="0"/>
              <a:t> и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200" dirty="0"/>
              <a:t> </a:t>
            </a:r>
            <a:r>
              <a:rPr lang="bg-BG" sz="3200" dirty="0"/>
              <a:t>без остатък</a:t>
            </a:r>
          </a:p>
          <a:p>
            <a:pPr lvl="1">
              <a:lnSpc>
                <a:spcPct val="110000"/>
              </a:lnSpc>
            </a:pPr>
            <a:r>
              <a:rPr lang="bg-BG" sz="3000" dirty="0"/>
              <a:t>НОД(</a:t>
            </a:r>
            <a:r>
              <a:rPr lang="en-US" sz="3000" dirty="0"/>
              <a:t>24, 16</a:t>
            </a:r>
            <a:r>
              <a:rPr lang="bg-BG" sz="3000" dirty="0"/>
              <a:t>)</a:t>
            </a:r>
            <a:r>
              <a:rPr lang="en-US" sz="3000" dirty="0"/>
              <a:t> = 8</a:t>
            </a:r>
            <a:endParaRPr lang="bg-BG" sz="3000" dirty="0"/>
          </a:p>
          <a:p>
            <a:pPr lvl="1">
              <a:lnSpc>
                <a:spcPct val="110000"/>
              </a:lnSpc>
            </a:pPr>
            <a:r>
              <a:rPr lang="bg-BG" sz="3000" dirty="0"/>
              <a:t>НОД(67</a:t>
            </a:r>
            <a:r>
              <a:rPr lang="en-US" sz="3000" dirty="0"/>
              <a:t>, 1</a:t>
            </a:r>
            <a:r>
              <a:rPr lang="bg-BG" sz="3000" dirty="0"/>
              <a:t>8)</a:t>
            </a:r>
            <a:r>
              <a:rPr lang="en-US" sz="3000" dirty="0"/>
              <a:t> = </a:t>
            </a:r>
            <a:r>
              <a:rPr lang="bg-BG" sz="3000" dirty="0"/>
              <a:t>1</a:t>
            </a:r>
          </a:p>
          <a:p>
            <a:pPr>
              <a:lnSpc>
                <a:spcPct val="110000"/>
              </a:lnSpc>
            </a:pPr>
            <a:r>
              <a:rPr lang="bg-BG" sz="3200" dirty="0"/>
              <a:t>Алгоритъм на 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Евклид</a:t>
            </a:r>
            <a:r>
              <a:rPr lang="bg-BG" sz="3200" dirty="0"/>
              <a:t> за намиране на НОД</a:t>
            </a:r>
            <a:r>
              <a:rPr lang="en-US" sz="3200" dirty="0"/>
              <a:t>:</a:t>
            </a:r>
            <a:endParaRPr lang="bg-BG" sz="3200" dirty="0"/>
          </a:p>
          <a:p>
            <a:pPr lvl="1">
              <a:lnSpc>
                <a:spcPct val="110000"/>
              </a:lnSpc>
            </a:pPr>
            <a:r>
              <a:rPr lang="bg-BG" sz="3000" dirty="0"/>
              <a:t>Докато не достигнем остатък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</a:p>
          <a:p>
            <a:pPr lvl="2">
              <a:lnSpc>
                <a:spcPct val="110000"/>
              </a:lnSpc>
            </a:pPr>
            <a:r>
              <a:rPr lang="bg-BG" sz="2800" dirty="0"/>
              <a:t>Делим по-голямото число на по-малкото</a:t>
            </a:r>
          </a:p>
          <a:p>
            <a:pPr lvl="2">
              <a:lnSpc>
                <a:spcPct val="110000"/>
              </a:lnSpc>
            </a:pPr>
            <a:r>
              <a:rPr lang="bg-BG" sz="2800" dirty="0"/>
              <a:t>Взимаме остатъка от делението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Най-голям общ делител</a:t>
            </a:r>
            <a:r>
              <a:rPr lang="en-US" dirty="0"/>
              <a:t> (</a:t>
            </a:r>
            <a:r>
              <a:rPr lang="bg-BG" dirty="0"/>
              <a:t>НОД</a:t>
            </a:r>
            <a:r>
              <a:rPr lang="en-US" dirty="0"/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3747289" y="2389496"/>
            <a:ext cx="3490123" cy="11960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>
                <a:solidFill>
                  <a:prstClr val="white"/>
                </a:solidFill>
              </a:rPr>
              <a:t>НОД(12</a:t>
            </a:r>
            <a:r>
              <a:rPr lang="en-US" sz="3000" dirty="0">
                <a:solidFill>
                  <a:prstClr val="white"/>
                </a:solidFill>
              </a:rPr>
              <a:t>, </a:t>
            </a:r>
            <a:r>
              <a:rPr lang="bg-BG" sz="3000" dirty="0">
                <a:solidFill>
                  <a:prstClr val="white"/>
                </a:solidFill>
              </a:rPr>
              <a:t>24)</a:t>
            </a:r>
            <a:r>
              <a:rPr lang="en-US" sz="3000" dirty="0">
                <a:solidFill>
                  <a:prstClr val="white"/>
                </a:solidFill>
              </a:rPr>
              <a:t> = </a:t>
            </a:r>
            <a:r>
              <a:rPr lang="bg-BG" sz="3000" dirty="0">
                <a:solidFill>
                  <a:prstClr val="white"/>
                </a:solidFill>
              </a:rPr>
              <a:t>12</a:t>
            </a:r>
            <a:endParaRPr lang="en-US" sz="3000" dirty="0">
              <a:solidFill>
                <a:prstClr val="white"/>
              </a:solidFill>
            </a:endParaRPr>
          </a:p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>
                <a:solidFill>
                  <a:prstClr val="white"/>
                </a:solidFill>
              </a:rPr>
              <a:t>НОД(15, 9) = 3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8384444" y="4060208"/>
            <a:ext cx="3196368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b ≠ 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oldB = b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 = a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 = oldB;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а;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89812" y="2389495"/>
            <a:ext cx="3490123" cy="12157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>
                <a:solidFill>
                  <a:prstClr val="white"/>
                </a:solidFill>
              </a:rPr>
              <a:t>НОД(</a:t>
            </a:r>
            <a:r>
              <a:rPr lang="en-US" sz="3000" dirty="0">
                <a:solidFill>
                  <a:prstClr val="white"/>
                </a:solidFill>
              </a:rPr>
              <a:t>10, 10</a:t>
            </a:r>
            <a:r>
              <a:rPr lang="bg-BG" sz="3000" dirty="0">
                <a:solidFill>
                  <a:prstClr val="white"/>
                </a:solidFill>
              </a:rPr>
              <a:t>)</a:t>
            </a:r>
            <a:r>
              <a:rPr lang="en-US" sz="3000" dirty="0">
                <a:solidFill>
                  <a:prstClr val="white"/>
                </a:solidFill>
              </a:rPr>
              <a:t> = </a:t>
            </a:r>
            <a:r>
              <a:rPr lang="bg-BG" sz="3000" dirty="0">
                <a:solidFill>
                  <a:prstClr val="white"/>
                </a:solidFill>
              </a:rPr>
              <a:t>1</a:t>
            </a:r>
            <a:r>
              <a:rPr lang="en-US" sz="3000" dirty="0">
                <a:solidFill>
                  <a:prstClr val="white"/>
                </a:solidFill>
              </a:rPr>
              <a:t>0</a:t>
            </a:r>
          </a:p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>
                <a:solidFill>
                  <a:prstClr val="white"/>
                </a:solidFill>
              </a:rPr>
              <a:t>НОД(</a:t>
            </a:r>
            <a:r>
              <a:rPr lang="en-US" sz="3000" dirty="0">
                <a:solidFill>
                  <a:prstClr val="white"/>
                </a:solidFill>
              </a:rPr>
              <a:t>100, 88</a:t>
            </a:r>
            <a:r>
              <a:rPr lang="bg-BG" sz="3000" dirty="0">
                <a:solidFill>
                  <a:prstClr val="white"/>
                </a:solidFill>
              </a:rPr>
              <a:t>) = </a:t>
            </a:r>
            <a:r>
              <a:rPr lang="en-US" sz="3000" dirty="0">
                <a:solidFill>
                  <a:prstClr val="white"/>
                </a:solidFill>
              </a:rPr>
              <a:t>4</a:t>
            </a:r>
            <a:endParaRPr lang="bg-BG" sz="3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096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Да се въведат цели числа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dirty="0"/>
              <a:t> </a:t>
            </a:r>
            <a:r>
              <a:rPr lang="bg-BG" dirty="0"/>
              <a:t>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bg-BG" dirty="0"/>
              <a:t> и да се намери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НОД</a:t>
            </a:r>
            <a:r>
              <a:rPr lang="en-US" dirty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Алгоритъм на Евклид за НОД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1905000"/>
            <a:ext cx="10366376" cy="42411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gcd([arg1, arg2])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a = Number(arg1);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Number(arg2)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(b != 0) 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oldB = 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 = a % 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 = oldB;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GCD =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https://judge.softuni.bg/Contests/Practice/Index/156#6</a:t>
            </a:r>
            <a:endParaRPr lang="en-US" dirty="0"/>
          </a:p>
        </p:txBody>
      </p:sp>
      <p:pic>
        <p:nvPicPr>
          <p:cNvPr id="6146" name="Picture 2" descr="http://www.hisschemoller.com/wp-content/uploads/2011/01/euclid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786" y="2971800"/>
            <a:ext cx="2297151" cy="2767652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870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1814" y="4970600"/>
            <a:ext cx="11125198" cy="820600"/>
          </a:xfrm>
        </p:spPr>
        <p:txBody>
          <a:bodyPr/>
          <a:lstStyle/>
          <a:p>
            <a:r>
              <a:rPr lang="en-US" dirty="0"/>
              <a:t>Do…While </a:t>
            </a:r>
            <a:r>
              <a:rPr lang="bg-BG" dirty="0"/>
              <a:t>цикъл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31814" y="5757966"/>
            <a:ext cx="11125198" cy="719034"/>
          </a:xfrm>
        </p:spPr>
        <p:txBody>
          <a:bodyPr/>
          <a:lstStyle/>
          <a:p>
            <a:r>
              <a:rPr lang="bg-BG" dirty="0"/>
              <a:t>Повторение докато</a:t>
            </a:r>
            <a:r>
              <a:rPr lang="en-US" dirty="0"/>
              <a:t> </a:t>
            </a:r>
            <a:r>
              <a:rPr lang="bg-BG" dirty="0"/>
              <a:t>е</a:t>
            </a:r>
            <a:r>
              <a:rPr lang="en-US" dirty="0"/>
              <a:t> </a:t>
            </a:r>
            <a:r>
              <a:rPr lang="bg-BG" dirty="0"/>
              <a:t>изпълнено условието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018212" y="609600"/>
            <a:ext cx="0" cy="6096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4875212" y="3034134"/>
            <a:ext cx="2286000" cy="1589174"/>
            <a:chOff x="4875212" y="3186534"/>
            <a:chExt cx="2286000" cy="1589174"/>
          </a:xfrm>
        </p:grpSpPr>
        <p:sp>
          <p:nvSpPr>
            <p:cNvPr id="10" name="Flowchart: Decision 9"/>
            <p:cNvSpPr/>
            <p:nvPr/>
          </p:nvSpPr>
          <p:spPr>
            <a:xfrm>
              <a:off x="4875212" y="3186534"/>
              <a:ext cx="2286000" cy="1589174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06016" y="3694221"/>
              <a:ext cx="14439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условие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875212" y="1219200"/>
            <a:ext cx="2286000" cy="926910"/>
            <a:chOff x="2586252" y="1101100"/>
            <a:chExt cx="2286000" cy="926910"/>
          </a:xfrm>
        </p:grpSpPr>
        <p:sp>
          <p:nvSpPr>
            <p:cNvPr id="15" name="Rectangle 14"/>
            <p:cNvSpPr/>
            <p:nvPr/>
          </p:nvSpPr>
          <p:spPr>
            <a:xfrm>
              <a:off x="2586252" y="1101100"/>
              <a:ext cx="2286000" cy="9269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35477" y="1309897"/>
              <a:ext cx="15875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команди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18" name="Elbow Connector 17"/>
          <p:cNvCxnSpPr>
            <a:endCxn id="15" idx="1"/>
          </p:cNvCxnSpPr>
          <p:nvPr/>
        </p:nvCxnSpPr>
        <p:spPr>
          <a:xfrm rot="16200000" flipV="1">
            <a:off x="3950677" y="2607191"/>
            <a:ext cx="2158041" cy="308969"/>
          </a:xfrm>
          <a:prstGeom prst="bentConnector4">
            <a:avLst>
              <a:gd name="adj1" fmla="val 52"/>
              <a:gd name="adj2" fmla="val 39484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>
            <a:off x="7008812" y="3828721"/>
            <a:ext cx="1219200" cy="585956"/>
          </a:xfrm>
          <a:prstGeom prst="bentConnector3">
            <a:avLst>
              <a:gd name="adj1" fmla="val 100374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6320" y="3272135"/>
            <a:ext cx="986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/>
              <a:t>вярно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7039304" y="3272135"/>
            <a:ext cx="1310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/>
              <a:t>невярно</a:t>
            </a:r>
            <a:endParaRPr lang="en-US" b="1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85" y="2146110"/>
            <a:ext cx="2512427" cy="1893700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8470259" y="1685668"/>
            <a:ext cx="3581401" cy="2429132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026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9386602" y="2784561"/>
              <a:ext cx="1435203" cy="476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do-while</a:t>
              </a:r>
            </a:p>
          </p:txBody>
        </p:sp>
      </p:grpSp>
      <p:cxnSp>
        <p:nvCxnSpPr>
          <p:cNvPr id="12" name="Straight Arrow Connector 11"/>
          <p:cNvCxnSpPr>
            <a:endCxn id="10" idx="0"/>
          </p:cNvCxnSpPr>
          <p:nvPr/>
        </p:nvCxnSpPr>
        <p:spPr>
          <a:xfrm>
            <a:off x="6018212" y="2133600"/>
            <a:ext cx="0" cy="9005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145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За естествено число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dirty="0"/>
              <a:t> да се изчисли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n!</a:t>
            </a:r>
            <a:r>
              <a:rPr lang="en-US" dirty="0"/>
              <a:t> 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r>
              <a:rPr lang="en-US" dirty="0"/>
              <a:t> * …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</a:p>
          <a:p>
            <a:pPr lvl="1"/>
            <a:r>
              <a:rPr lang="bg-BG" dirty="0"/>
              <a:t>Пример: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!</a:t>
            </a:r>
            <a:r>
              <a:rPr lang="en-US" dirty="0"/>
              <a:t> 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r>
              <a:rPr lang="en-US" dirty="0"/>
              <a:t> *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4</a:t>
            </a:r>
            <a:r>
              <a:rPr lang="en-US" dirty="0"/>
              <a:t> *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en-US" dirty="0"/>
              <a:t> </a:t>
            </a:r>
            <a:r>
              <a:rPr lang="bg-BG" dirty="0"/>
              <a:t>=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120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Изчисляване на факториел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2514600"/>
            <a:ext cx="10366376" cy="33424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factorial([arg1])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 = Number(arg1);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fact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fact = fact * 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n--;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 &gt; 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console.log(fact);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https://judge.softuni.bg/Contests/Practice/Index/156#7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61412" y="2950899"/>
            <a:ext cx="202170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n!</a:t>
            </a:r>
          </a:p>
        </p:txBody>
      </p:sp>
    </p:spTree>
    <p:extLst>
      <p:ext uri="{BB962C8B-B14F-4D97-AF65-F5344CB8AC3E}">
        <p14:creationId xmlns:p14="http://schemas.microsoft.com/office/powerpoint/2010/main" val="3267403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сумират цифрите на цяло положително число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5634: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 +</a:t>
            </a:r>
            <a:r>
              <a:rPr lang="bg-BG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6 </a:t>
            </a:r>
            <a:r>
              <a:rPr lang="en-US" dirty="0"/>
              <a:t>+</a:t>
            </a:r>
            <a:r>
              <a:rPr lang="bg-BG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/>
              <a:t> +</a:t>
            </a:r>
            <a:r>
              <a:rPr lang="bg-BG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</a:t>
            </a:r>
            <a:r>
              <a:rPr lang="en-US" dirty="0"/>
              <a:t>=</a:t>
            </a:r>
            <a:r>
              <a:rPr lang="bg-BG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18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Сумиране на цифрите на число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2514600"/>
            <a:ext cx="10366376" cy="33424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sumDigits([arg1])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 = Number(arg1);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sum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 = sum +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% 10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 = Math.floor(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/ 10)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 &gt; 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console.log("Sum of digits: " + sum);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https://judge.softuni.bg/Contests/Practice/Index/156#8</a:t>
            </a:r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011262" y="3080063"/>
            <a:ext cx="4054950" cy="1033202"/>
          </a:xfrm>
          <a:prstGeom prst="wedgeRoundRectCallout">
            <a:avLst>
              <a:gd name="adj1" fmla="val -58115"/>
              <a:gd name="adj2" fmla="val 536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r>
              <a:rPr lang="en-US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%</a:t>
            </a:r>
            <a:r>
              <a:rPr lang="en-US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10</a:t>
            </a:r>
            <a:r>
              <a:rPr lang="en-US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връща последната цифра на числото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endParaRPr lang="bg-BG" sz="2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323012" y="4244871"/>
            <a:ext cx="4572000" cy="1029892"/>
          </a:xfrm>
          <a:prstGeom prst="wedgeRoundRectCallout">
            <a:avLst>
              <a:gd name="adj1" fmla="val -63865"/>
              <a:gd name="adj2" fmla="val 100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Math.floor(n</a:t>
            </a:r>
            <a:r>
              <a:rPr lang="en-US" sz="26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</a:t>
            </a:r>
            <a:r>
              <a:rPr lang="en-US" sz="26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10)</a:t>
            </a:r>
            <a:r>
              <a:rPr lang="en-US" sz="26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изтрива последната цифра на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endParaRPr lang="bg-BG" sz="2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55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"/>
          <a:srcRect l="5883" t="9229" r="6685" b="9229"/>
          <a:stretch/>
        </p:blipFill>
        <p:spPr>
          <a:xfrm>
            <a:off x="2762534" y="1600200"/>
            <a:ext cx="6622126" cy="3564254"/>
          </a:xfrm>
          <a:prstGeom prst="roundRect">
            <a:avLst>
              <a:gd name="adj" fmla="val 3432"/>
            </a:avLst>
          </a:prstGeom>
          <a:effectLst>
            <a:softEdge rad="127000"/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4214" y="5504000"/>
            <a:ext cx="10820398" cy="820600"/>
          </a:xfrm>
        </p:spPr>
        <p:txBody>
          <a:bodyPr/>
          <a:lstStyle/>
          <a:p>
            <a:r>
              <a:rPr lang="bg-BG" dirty="0"/>
              <a:t>Безкрайни цикли и оператор </a:t>
            </a:r>
            <a:r>
              <a:rPr lang="en-US" dirty="0">
                <a:latin typeface="Consolas" panose="020B0609020204030204" pitchFamily="49" charset="0"/>
              </a:rPr>
              <a:t>break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192963" y="1733223"/>
            <a:ext cx="2193746" cy="2193746"/>
            <a:chOff x="7740739" y="1887573"/>
            <a:chExt cx="2193746" cy="2193746"/>
          </a:xfrm>
        </p:grpSpPr>
        <p:pic>
          <p:nvPicPr>
            <p:cNvPr id="2058" name="Picture 10" descr="https://cdn3.iconfinder.com/data/icons/UltimateGnome/256x256/actions/go-jum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509691">
              <a:off x="7740739" y="1887573"/>
              <a:ext cx="2193746" cy="2193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 rot="937806">
              <a:off x="8184463" y="2237096"/>
              <a:ext cx="1170513" cy="381000"/>
            </a:xfrm>
            <a:prstGeom prst="rect">
              <a:avLst/>
            </a:prstGeom>
            <a:noFill/>
          </p:spPr>
          <p:txBody>
            <a:bodyPr wrap="none" rtlCol="0">
              <a:prstTxWarp prst="textChevron">
                <a:avLst/>
              </a:prstTxWarp>
              <a:spAutoFit/>
            </a:bodyPr>
            <a:lstStyle/>
            <a:p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break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 rot="2657645">
            <a:off x="4765364" y="3120717"/>
            <a:ext cx="2685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800" b="1" dirty="0">
                <a:solidFill>
                  <a:schemeClr val="accent6">
                    <a:lumMod val="50000"/>
                  </a:schemeClr>
                </a:solidFill>
              </a:rPr>
              <a:t>безкраен цикъл</a:t>
            </a:r>
            <a:endParaRPr lang="en-US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7" name="Picture 10" descr="https://cdn3.iconfinder.com/data/icons/UltimateGnome/256x256/actions/go-jum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9882" flipH="1">
            <a:off x="1535629" y="2077885"/>
            <a:ext cx="2441854" cy="219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 rot="20486230">
            <a:off x="2190946" y="2313153"/>
            <a:ext cx="1203749" cy="466362"/>
          </a:xfrm>
          <a:prstGeom prst="rect">
            <a:avLst/>
          </a:prstGeom>
          <a:noFill/>
        </p:spPr>
        <p:txBody>
          <a:bodyPr wrap="none" rtlCol="0">
            <a:prstTxWarp prst="textChevron">
              <a:avLst/>
            </a:prstTxWarp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658329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Безкраен цикъл </a:t>
            </a:r>
            <a:r>
              <a:rPr lang="bg-BG" dirty="0"/>
              <a:t>е когато повтаряме нещо до безкрайност: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Безкраен цикъл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1981200"/>
            <a:ext cx="10366376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while(true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console.log("Infinite loop");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4336363"/>
            <a:ext cx="10366376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(;;) {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console.log("Infinite loop");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122" name="Picture 2" descr="http://www.infiniteimpactmsu.com/s/811/images/editor/infinite_impact/infinite-impact-icon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880" y="2169917"/>
            <a:ext cx="2052637" cy="110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417" y="4587481"/>
            <a:ext cx="1969179" cy="10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50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4" y="1191467"/>
            <a:ext cx="7808997" cy="5530010"/>
          </a:xfrm>
        </p:spPr>
        <p:txBody>
          <a:bodyPr>
            <a:normAutofit/>
          </a:bodyPr>
          <a:lstStyle/>
          <a:p>
            <a:pPr lvl="0"/>
            <a:r>
              <a:rPr lang="bg-BG" dirty="0"/>
              <a:t>По-сложни конструкции за цикъл:</a:t>
            </a:r>
            <a:endParaRPr lang="en-US" dirty="0"/>
          </a:p>
          <a:p>
            <a:pPr lvl="1"/>
            <a:r>
              <a:rPr lang="bg-BG" dirty="0"/>
              <a:t>цикъл със стъпка</a:t>
            </a:r>
          </a:p>
          <a:p>
            <a:pPr lvl="1"/>
            <a:r>
              <a:rPr lang="bg-BG" dirty="0"/>
              <a:t>цикъл с намаляваща стъпка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dirty="0"/>
              <a:t> </a:t>
            </a:r>
            <a:r>
              <a:rPr lang="bg-BG" dirty="0"/>
              <a:t>цикъл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</a:t>
            </a:r>
            <a:r>
              <a:rPr lang="en-US" dirty="0"/>
              <a:t>-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dirty="0"/>
              <a:t> </a:t>
            </a:r>
            <a:r>
              <a:rPr lang="bg-BG" dirty="0"/>
              <a:t>цикъл</a:t>
            </a:r>
            <a:endParaRPr lang="en-US" dirty="0"/>
          </a:p>
          <a:p>
            <a:pPr lvl="1"/>
            <a:r>
              <a:rPr lang="bg-BG" dirty="0"/>
              <a:t>безкраен цикъл и оператор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break</a:t>
            </a:r>
          </a:p>
          <a:p>
            <a:pPr lvl="0"/>
            <a:r>
              <a:rPr lang="bg-BG" dirty="0"/>
              <a:t>По-сложни задачи с вложени </a:t>
            </a:r>
            <a:r>
              <a:rPr lang="bg-BG" dirty="0" smtClean="0"/>
              <a:t>цикли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770812" y="1243633"/>
            <a:ext cx="3827607" cy="4928567"/>
            <a:chOff x="7860965" y="1217225"/>
            <a:chExt cx="3827607" cy="492856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60965" y="1549758"/>
              <a:ext cx="3564398" cy="4596034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9766411" y="1217225"/>
              <a:ext cx="1922161" cy="1678375"/>
              <a:chOff x="7558418" y="2564463"/>
              <a:chExt cx="4019280" cy="364408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58418" y="3391125"/>
                <a:ext cx="3737958" cy="2817424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48827" y="2564463"/>
                <a:ext cx="1728871" cy="1686705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0413" y="1066800"/>
                <a:ext cx="11804822" cy="5570355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bg-BG" sz="3200" dirty="0"/>
                  <a:t>Едно число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sz="3200" dirty="0"/>
                  <a:t> </a:t>
                </a:r>
                <a:r>
                  <a:rPr lang="bg-BG" sz="3200" dirty="0"/>
                  <a:t>е </a:t>
                </a:r>
                <a:r>
                  <a:rPr lang="bg-BG" sz="3200" dirty="0">
                    <a:solidFill>
                      <a:schemeClr val="tx2">
                        <a:lumMod val="75000"/>
                      </a:schemeClr>
                    </a:solidFill>
                  </a:rPr>
                  <a:t>просто</a:t>
                </a:r>
                <a:r>
                  <a:rPr lang="bg-BG" sz="3200" dirty="0"/>
                  <a:t>, ако се дели единствено на </a:t>
                </a:r>
                <a:r>
                  <a:rPr lang="bg-BG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bg-BG" sz="3200" dirty="0"/>
                  <a:t> и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bg-BG" sz="3000" dirty="0"/>
                  <a:t>Прости числа: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2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3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5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7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11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13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17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19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23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29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31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37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41</a:t>
                </a:r>
                <a:r>
                  <a:rPr lang="bg-BG" sz="3000" dirty="0"/>
                  <a:t>,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 43</a:t>
                </a:r>
                <a:r>
                  <a:rPr lang="bg-BG" sz="3000" dirty="0"/>
                  <a:t>, …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bg-BG" sz="3000" dirty="0"/>
                  <a:t>Непрости (композитни) числа: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10</a:t>
                </a:r>
                <a:r>
                  <a:rPr lang="bg-BG" sz="3000" dirty="0"/>
                  <a:t> = 2 * 5,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21 </a:t>
                </a:r>
                <a:r>
                  <a:rPr lang="bg-BG" sz="3000" dirty="0"/>
                  <a:t>= 3 * 7,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143</a:t>
                </a:r>
                <a:r>
                  <a:rPr lang="bg-BG" sz="3000" dirty="0"/>
                  <a:t> = 13 * 11</a:t>
                </a:r>
              </a:p>
              <a:p>
                <a:pPr>
                  <a:lnSpc>
                    <a:spcPct val="110000"/>
                  </a:lnSpc>
                </a:pPr>
                <a:r>
                  <a:rPr lang="bg-BG" sz="3200" dirty="0"/>
                  <a:t>Едно число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sz="3200" dirty="0"/>
                  <a:t> </a:t>
                </a:r>
                <a:r>
                  <a:rPr lang="bg-BG" sz="3200" dirty="0"/>
                  <a:t>е просто, ако се дели</a:t>
                </a:r>
                <a:r>
                  <a:rPr lang="en-US" sz="3200" dirty="0"/>
                  <a:t> </a:t>
                </a:r>
                <a:r>
                  <a:rPr lang="bg-BG" sz="3200" dirty="0"/>
                  <a:t>на число между </a:t>
                </a:r>
                <a:r>
                  <a:rPr lang="bg-BG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bg-BG" sz="3200" dirty="0"/>
                  <a:t> и</a:t>
                </a:r>
                <a:r>
                  <a:rPr lang="en-US" sz="3200" dirty="0"/>
                  <a:t>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n-1</a:t>
                </a:r>
                <a:endParaRPr lang="en-US" sz="32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bg-BG" sz="3200" dirty="0"/>
                  <a:t>Алгоритъм за проверка дали число е </a:t>
                </a:r>
                <a:r>
                  <a:rPr lang="bg-BG" sz="3200" dirty="0">
                    <a:solidFill>
                      <a:schemeClr val="tx2">
                        <a:lumMod val="75000"/>
                      </a:schemeClr>
                    </a:solidFill>
                  </a:rPr>
                  <a:t>просто</a:t>
                </a:r>
                <a:r>
                  <a:rPr lang="bg-BG" sz="3200" dirty="0"/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bg-BG" sz="3000" dirty="0"/>
                  <a:t>Проверяваме дали </a:t>
                </a:r>
                <a:r>
                  <a:rPr lang="en-US" sz="30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sz="3000" b="1" dirty="0">
                    <a:solidFill>
                      <a:schemeClr val="tx2">
                        <a:lumMod val="75000"/>
                      </a:schemeClr>
                    </a:solidFill>
                  </a:rPr>
                  <a:t> </a:t>
                </a:r>
                <a:r>
                  <a:rPr lang="bg-BG" sz="3000" dirty="0"/>
                  <a:t>се дели на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2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3</a:t>
                </a:r>
                <a:r>
                  <a:rPr lang="bg-BG" sz="3000" dirty="0"/>
                  <a:t>, …, </a:t>
                </a:r>
                <a:r>
                  <a:rPr lang="en-US" sz="3000" dirty="0">
                    <a:solidFill>
                      <a:schemeClr val="tx2">
                        <a:lumMod val="75000"/>
                      </a:schemeClr>
                    </a:solidFill>
                  </a:rPr>
                  <a:t>n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-1</a:t>
                </a:r>
              </a:p>
              <a:p>
                <a:pPr marL="609494" lvl="2" indent="-304747">
                  <a:lnSpc>
                    <a:spcPct val="110000"/>
                  </a:lnSpc>
                  <a:buClr>
                    <a:srgbClr val="F2B254"/>
                  </a:buClr>
                  <a:buSzPct val="100000"/>
                </a:pPr>
                <a:r>
                  <a:rPr lang="bg-BG" dirty="0"/>
                  <a:t>Ако се раздели, значи е композитно</a:t>
                </a:r>
              </a:p>
              <a:p>
                <a:pPr marL="609494" lvl="2" indent="-304747">
                  <a:lnSpc>
                    <a:spcPct val="110000"/>
                  </a:lnSpc>
                  <a:buClr>
                    <a:srgbClr val="F2B254"/>
                  </a:buClr>
                  <a:buSzPct val="100000"/>
                </a:pPr>
                <a:r>
                  <a:rPr lang="bg-BG" dirty="0"/>
                  <a:t>Ако не се раздели, значи е просто</a:t>
                </a:r>
                <a:endParaRPr lang="en-US" dirty="0"/>
              </a:p>
              <a:p>
                <a:pPr marL="304747" lvl="1" indent="-304747">
                  <a:lnSpc>
                    <a:spcPct val="110000"/>
                  </a:lnSpc>
                  <a:buClr>
                    <a:srgbClr val="F2B254"/>
                  </a:buClr>
                  <a:buSzPct val="100000"/>
                </a:pPr>
                <a:r>
                  <a:rPr lang="bg-BG" dirty="0"/>
                  <a:t>Оптимизация: вместо до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n-1</a:t>
                </a:r>
                <a:r>
                  <a:rPr lang="en-US" dirty="0"/>
                  <a:t> </a:t>
                </a:r>
                <a:r>
                  <a:rPr lang="bg-BG" dirty="0"/>
                  <a:t>да се проверяват делители до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1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rad>
                  </m:oMath>
                </a14:m>
                <a:endParaRPr lang="en-US" b="1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413" y="1066800"/>
                <a:ext cx="11804822" cy="5570355"/>
              </a:xfrm>
              <a:blipFill rotWithShape="0">
                <a:blip r:embed="rId2"/>
                <a:stretch>
                  <a:fillRect l="-1033" t="-1641" b="-3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Прости числа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169" y="3772557"/>
            <a:ext cx="2385443" cy="208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95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900" dirty="0"/>
              <a:t>Проверка за просто число. Оператор </a:t>
            </a:r>
            <a:r>
              <a:rPr lang="en-US" sz="3900" dirty="0"/>
              <a:t>break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1234619"/>
            <a:ext cx="10366376" cy="49359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isPrime([arg1])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 = Number(arg1);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prime = true;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i = 2; i &lt;= Math.sqrt(n); i++)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 % i == 0)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prime = false;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(prime &amp;&amp; n &gt; 2) console.log("Prime");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else console.log("Not prime");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</a:t>
            </a:r>
            <a:r>
              <a:rPr lang="bg-BG" dirty="0">
                <a:hlinkClick r:id="rId2"/>
              </a:rPr>
              <a:t>9</a:t>
            </a:r>
            <a:endParaRPr lang="en-US" dirty="0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3898260" y="4038600"/>
            <a:ext cx="4294496" cy="704249"/>
          </a:xfrm>
          <a:prstGeom prst="wedgeRoundRectCallout">
            <a:avLst>
              <a:gd name="adj1" fmla="val -66217"/>
              <a:gd name="adj2" fmla="val -275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break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излиза от цикъла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cxnSp>
        <p:nvCxnSpPr>
          <p:cNvPr id="10" name="Elbow Connector 9"/>
          <p:cNvCxnSpPr>
            <a:cxnSpLocks/>
          </p:cNvCxnSpPr>
          <p:nvPr/>
        </p:nvCxnSpPr>
        <p:spPr>
          <a:xfrm rot="10800000" flipV="1">
            <a:off x="760412" y="4175772"/>
            <a:ext cx="1011874" cy="853428"/>
          </a:xfrm>
          <a:prstGeom prst="bentConnector3">
            <a:avLst>
              <a:gd name="adj1" fmla="val 13905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418" y="3860442"/>
            <a:ext cx="2432515" cy="199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7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2600" dirty="0"/>
              <a:t>Да се напише програма, която въвежда четно число</a:t>
            </a: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bg-BG" sz="2600" dirty="0"/>
              <a:t>При невалидно число да връща към повторно въвеждане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900" dirty="0"/>
              <a:t>Оператор </a:t>
            </a:r>
            <a:r>
              <a:rPr lang="en-US" sz="3900" dirty="0"/>
              <a:t>break </a:t>
            </a:r>
            <a:r>
              <a:rPr lang="bg-BG" sz="3900" dirty="0"/>
              <a:t>в безкраен цикъл</a:t>
            </a:r>
            <a:endParaRPr lang="en-US" sz="39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2188" y="2209800"/>
            <a:ext cx="10207624" cy="40195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enterEvenNumber(args)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i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num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(true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Number(args[i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 2 ==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2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even number </a:t>
            </a:r>
            <a:r>
              <a:rPr lang="bg-BG" sz="22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-&gt; </a:t>
            </a:r>
            <a:r>
              <a:rPr lang="en-US" sz="22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exit from the loop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number is not even</a:t>
            </a:r>
            <a:r>
              <a:rPr lang="bg-BG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.");</a:t>
            </a:r>
            <a:endParaRPr lang="en-US" sz="22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i++;</a:t>
            </a:r>
            <a:endParaRPr lang="bg-BG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console.log(`Even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entered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bg-BG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bg-BG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9261617" y="2636037"/>
            <a:ext cx="2216908" cy="1288800"/>
            <a:chOff x="9094190" y="2597400"/>
            <a:chExt cx="2216908" cy="1288800"/>
          </a:xfrm>
        </p:grpSpPr>
        <p:pic>
          <p:nvPicPr>
            <p:cNvPr id="7" name="Picture 2" descr="http://www.infiniteimpactmsu.com/s/811/images/editor/infinite_impact/infinite-impact-icon-0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4190" y="2970223"/>
              <a:ext cx="1698540" cy="915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45891" y="2597400"/>
              <a:ext cx="1165207" cy="957864"/>
            </a:xfrm>
            <a:prstGeom prst="rect">
              <a:avLst/>
            </a:prstGeom>
          </p:spPr>
        </p:pic>
      </p:grpSp>
      <p:sp>
        <p:nvSpPr>
          <p:cNvPr id="9" name="Rectangle 8"/>
          <p:cNvSpPr/>
          <p:nvPr/>
        </p:nvSpPr>
        <p:spPr>
          <a:xfrm>
            <a:off x="760412" y="6243935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6"/>
              </a:rPr>
              <a:t>https://judge.softuni.bg/Contests/Practice/Index/156#</a:t>
            </a:r>
            <a:r>
              <a:rPr lang="bg-BG" dirty="0">
                <a:hlinkClick r:id="rId6"/>
              </a:rPr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397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900" dirty="0"/>
              <a:t>Справяне с грешни числа: </a:t>
            </a:r>
            <a:r>
              <a:rPr lang="en-US" sz="3900" dirty="0"/>
              <a:t>try … catch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91446" y="1324207"/>
            <a:ext cx="10664824" cy="48382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function isEven([arg1])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try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n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(arg1);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 % 2 == 0)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console.log("The number is even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 throw "The number is not even."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catch (err)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console.log(err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5765" y="1943131"/>
            <a:ext cx="1871647" cy="146011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3259" y="4381293"/>
            <a:ext cx="1225554" cy="1220032"/>
          </a:xfrm>
          <a:prstGeom prst="rect">
            <a:avLst/>
          </a:prstGeom>
        </p:spPr>
      </p:pic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5713413" y="1452481"/>
            <a:ext cx="5105400" cy="970739"/>
          </a:xfrm>
          <a:prstGeom prst="wedgeRoundRectCallout">
            <a:avLst>
              <a:gd name="adj1" fmla="val -55634"/>
              <a:gd name="adj2" fmla="val 815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</a:t>
            </a:r>
            <a:r>
              <a:rPr lang="en-US" sz="26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6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условието върне </a:t>
            </a:r>
            <a:r>
              <a:rPr lang="en-US" sz="26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false</a:t>
            </a:r>
            <a:r>
              <a:rPr lang="bg-BG" sz="26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bg-BG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ще се изпълни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catch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…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r>
              <a:rPr lang="en-US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блокът</a:t>
            </a:r>
            <a:endParaRPr lang="bg-BG" sz="2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7633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4" y="5427800"/>
            <a:ext cx="10363198" cy="820600"/>
          </a:xfrm>
        </p:spPr>
        <p:txBody>
          <a:bodyPr/>
          <a:lstStyle/>
          <a:p>
            <a:r>
              <a:rPr lang="bg-BG" dirty="0"/>
              <a:t>Задачи с цикли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884612" y="1236800"/>
            <a:ext cx="5333998" cy="373089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026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9535824" y="2780711"/>
              <a:ext cx="960817" cy="53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4800" b="1" dirty="0"/>
                <a:t>цикли</a:t>
              </a:r>
              <a:endParaRPr lang="en-US" sz="4800" b="1" dirty="0"/>
            </a:p>
          </p:txBody>
        </p:sp>
      </p:grpSp>
      <p:pic>
        <p:nvPicPr>
          <p:cNvPr id="2052" name="Picture 4" descr="http://migrare.com/wp-content/uploads/2014/11/operations-ico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2273335"/>
            <a:ext cx="3124200" cy="209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8837612" y="1693951"/>
            <a:ext cx="2359356" cy="2816596"/>
            <a:chOff x="8837612" y="1693951"/>
            <a:chExt cx="2359356" cy="28165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37612" y="1693951"/>
              <a:ext cx="2359356" cy="2816596"/>
            </a:xfrm>
            <a:prstGeom prst="rect">
              <a:avLst/>
            </a:prstGeom>
          </p:spPr>
        </p:pic>
        <p:pic>
          <p:nvPicPr>
            <p:cNvPr id="2054" name="Picture 6" descr="http://www.trisotech.com/wp-content/uploads/icon-process-26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5522" y="2119952"/>
              <a:ext cx="1334848" cy="1026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66225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/>
              <a:t>Числата на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Фибоначи</a:t>
            </a:r>
            <a:r>
              <a:rPr lang="bg-BG" dirty="0"/>
              <a:t> са следните: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13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21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34</a:t>
            </a:r>
            <a:r>
              <a:rPr lang="en-US" dirty="0"/>
              <a:t>, …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F</a:t>
            </a:r>
            <a:r>
              <a:rPr lang="en-US" sz="3600" baseline="-25000" noProof="1"/>
              <a:t>0</a:t>
            </a:r>
            <a:r>
              <a:rPr lang="en-US" noProof="1"/>
              <a:t> = 1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F</a:t>
            </a:r>
            <a:r>
              <a:rPr lang="en-US" sz="3600" baseline="-25000" noProof="1"/>
              <a:t>1</a:t>
            </a:r>
            <a:r>
              <a:rPr lang="en-US" noProof="1"/>
              <a:t> = 1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F</a:t>
            </a:r>
            <a:r>
              <a:rPr lang="en-US" sz="3600" baseline="-25000" noProof="1"/>
              <a:t>n</a:t>
            </a:r>
            <a:r>
              <a:rPr lang="en-US" noProof="1"/>
              <a:t> = F</a:t>
            </a:r>
            <a:r>
              <a:rPr lang="en-US" sz="3600" baseline="-25000" noProof="1"/>
              <a:t>n-1</a:t>
            </a:r>
            <a:r>
              <a:rPr lang="en-US" noProof="1"/>
              <a:t> + F</a:t>
            </a:r>
            <a:r>
              <a:rPr lang="en-US" sz="3600" baseline="-25000" noProof="1"/>
              <a:t>n-2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Числа на Фибоначи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6111" y="3781520"/>
            <a:ext cx="3973301" cy="231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200" dirty="0">
                <a:solidFill>
                  <a:prstClr val="white"/>
                </a:solidFill>
              </a:rPr>
              <a:t>Пример: </a:t>
            </a:r>
            <a:r>
              <a:rPr lang="en-US" sz="3200" dirty="0">
                <a:solidFill>
                  <a:prstClr val="white"/>
                </a:solidFill>
              </a:rPr>
              <a:t>F(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15</a:t>
            </a:r>
            <a:r>
              <a:rPr lang="en-US" sz="3200" dirty="0">
                <a:solidFill>
                  <a:prstClr val="white"/>
                </a:solidFill>
              </a:rPr>
              <a:t>) =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987</a:t>
            </a:r>
            <a:endParaRPr lang="bg-BG" sz="3200" dirty="0">
              <a:solidFill>
                <a:schemeClr val="tx2">
                  <a:lumMod val="75000"/>
                </a:schemeClr>
              </a:solidFill>
            </a:endParaRPr>
          </a:p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200" dirty="0">
                <a:solidFill>
                  <a:prstClr val="white"/>
                </a:solidFill>
              </a:rPr>
              <a:t>Да се въведе </a:t>
            </a:r>
            <a:r>
              <a:rPr lang="en-US" sz="3200" b="1" dirty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>
                <a:solidFill>
                  <a:prstClr val="white"/>
                </a:solidFill>
              </a:rPr>
              <a:t> </a:t>
            </a:r>
            <a:r>
              <a:rPr lang="bg-BG" sz="3200" dirty="0">
                <a:solidFill>
                  <a:prstClr val="white"/>
                </a:solidFill>
              </a:rPr>
              <a:t>и да се пресметна </a:t>
            </a:r>
            <a:r>
              <a:rPr lang="en-US" sz="3200" b="1" dirty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>
                <a:solidFill>
                  <a:prstClr val="white"/>
                </a:solidFill>
              </a:rPr>
              <a:t>-</a:t>
            </a:r>
            <a:r>
              <a:rPr lang="bg-BG" sz="3200" dirty="0">
                <a:solidFill>
                  <a:prstClr val="white"/>
                </a:solidFill>
              </a:rPr>
              <a:t>тото число на Фибоначи</a:t>
            </a:r>
            <a:endParaRPr lang="en-US" sz="3200" dirty="0">
              <a:solidFill>
                <a:prstClr val="white"/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432413" y="1936349"/>
            <a:ext cx="7148399" cy="400725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fibonacci([arg1])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 = Number(arg1);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f0 = </a:t>
            </a:r>
            <a:r>
              <a:rPr lang="pt-BR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f1 = </a:t>
            </a:r>
            <a:r>
              <a:rPr lang="pt-BR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i = 0; i &lt; n-1; i</a:t>
            </a:r>
            <a:r>
              <a:rPr lang="pt-BR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++) {</a:t>
            </a:r>
            <a:endParaRPr lang="pt-BR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fNext = </a:t>
            </a:r>
            <a:r>
              <a:rPr lang="pt-BR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f0</a:t>
            </a: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f1</a:t>
            </a: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f0 = f1;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f1 = fNext;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console.log(f1);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0412" y="61722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</a:t>
            </a:r>
            <a:r>
              <a:rPr lang="bg-BG" dirty="0">
                <a:hlinkClick r:id="rId2"/>
              </a:rPr>
              <a:t>1</a:t>
            </a:r>
            <a:r>
              <a:rPr lang="en-US" dirty="0">
                <a:hlinkClick r:id="rId2"/>
              </a:rPr>
              <a:t>1</a:t>
            </a:r>
            <a:endParaRPr lang="en-US" dirty="0"/>
          </a:p>
        </p:txBody>
      </p:sp>
      <p:pic>
        <p:nvPicPr>
          <p:cNvPr id="9218" name="Picture 2" descr="https://encrypted-tbn2.gstatic.com/images?q=tbn:ANd9GcSpmKhMIjTyWTCKux2Zb70JWS-gvL6dYvJP1g1lPVZSD0oG4us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038" y="3889069"/>
            <a:ext cx="1654374" cy="189071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907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числата 1…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в пирамида </a:t>
            </a:r>
            <a:r>
              <a:rPr lang="bg-BG" dirty="0"/>
              <a:t>като в примерите: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Пирамида от числа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7710" y="3301019"/>
            <a:ext cx="1447798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87710" y="2031620"/>
            <a:ext cx="144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7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1359208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527100" y="3301019"/>
            <a:ext cx="2020800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527100" y="2031620"/>
            <a:ext cx="20208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6385099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872404" y="3301019"/>
            <a:ext cx="2017799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872405" y="2031620"/>
            <a:ext cx="201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3728902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211117" y="3301019"/>
            <a:ext cx="3146783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13 14 15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211118" y="2031620"/>
            <a:ext cx="3146782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9622317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/>
          <p:nvPr/>
        </p:nvSpPr>
        <p:spPr>
          <a:xfrm>
            <a:off x="760412" y="611914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</a:t>
            </a:r>
            <a:r>
              <a:rPr lang="bg-BG" dirty="0">
                <a:hlinkClick r:id="rId2"/>
              </a:rPr>
              <a:t>12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9616" y="3417557"/>
            <a:ext cx="1042506" cy="10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32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Пирамида от числа – решение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1066800"/>
            <a:ext cx="10591800" cy="56376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numberPyramid([arg1])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 = Number(arg1);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num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result = "";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row = 1; row &lt;= n; row++) 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col = 1; col &lt;= row; col++) 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if (col &gt; 1) result += " 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result += num;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num++;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if (num &gt; n)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console.log(result);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result = "";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(num &gt; n)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066212" y="3701589"/>
            <a:ext cx="2020800" cy="23944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</a:p>
        </p:txBody>
      </p:sp>
      <p:pic>
        <p:nvPicPr>
          <p:cNvPr id="7" name="Picture 4" descr="http://findicons.com/files/icons/2625/google_plus_interface_icons/128/pyram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012" y="1549728"/>
            <a:ext cx="1789200" cy="17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6531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числата 1…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в таблица </a:t>
            </a:r>
            <a:r>
              <a:rPr lang="bg-BG" dirty="0"/>
              <a:t>като в примерите: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Таблица с числа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26110" y="3301019"/>
            <a:ext cx="1447798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26110" y="2031620"/>
            <a:ext cx="144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7" name="Down Arrow 6"/>
          <p:cNvSpPr/>
          <p:nvPr/>
        </p:nvSpPr>
        <p:spPr>
          <a:xfrm>
            <a:off x="3797608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965500" y="3301019"/>
            <a:ext cx="2243712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8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965500" y="2031620"/>
            <a:ext cx="2243712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8823499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310805" y="3301019"/>
            <a:ext cx="1850408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310805" y="2031620"/>
            <a:ext cx="1850407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sp>
        <p:nvSpPr>
          <p:cNvPr id="16" name="Down Arrow 15"/>
          <p:cNvSpPr/>
          <p:nvPr/>
        </p:nvSpPr>
        <p:spPr>
          <a:xfrm>
            <a:off x="6083607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0412" y="6144904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>
                <a:solidFill>
                  <a:prstClr val="white"/>
                </a:solidFill>
              </a:rPr>
              <a:t>Тестване на решението: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https://judge.softuni.bg/Contests/Practice/Index/156#</a:t>
            </a:r>
            <a:r>
              <a:rPr lang="bg-BG" dirty="0">
                <a:solidFill>
                  <a:prstClr val="white"/>
                </a:solidFill>
                <a:hlinkClick r:id="rId2"/>
              </a:rPr>
              <a:t>13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1141412" y="3301019"/>
            <a:ext cx="1447801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1141412" y="2031620"/>
            <a:ext cx="1447801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41" name="Down Arrow 40"/>
          <p:cNvSpPr/>
          <p:nvPr/>
        </p:nvSpPr>
        <p:spPr>
          <a:xfrm>
            <a:off x="1712911" y="2801095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pic>
        <p:nvPicPr>
          <p:cNvPr id="11266" name="Picture 2" descr="https://revelsystems.com/wp-content/uploads/2013/07/pos-feat-matrix-inventory-300x3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33" y="4615292"/>
            <a:ext cx="1607350" cy="160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169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Таблица с числа – решение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914400"/>
            <a:ext cx="10591800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numberTable([arg1])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 = Number(arg1);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result = "";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row = 0; row &lt; n; row++)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col = 0; col &lt; n; col++)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let num = row + col + 1;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if (num &gt; n) num = 2 * n - num;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result = result + num + " 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console.log(result);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result = "";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760412" y="6144904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>
                <a:solidFill>
                  <a:prstClr val="white"/>
                </a:solidFill>
              </a:rPr>
              <a:t>Тестване на решението: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https://judge.softuni.bg/Contests/Practice/Index/156#</a:t>
            </a:r>
            <a:r>
              <a:rPr lang="bg-BG" dirty="0">
                <a:solidFill>
                  <a:prstClr val="white"/>
                </a:solidFill>
                <a:hlinkClick r:id="rId2"/>
              </a:rPr>
              <a:t>13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943221" y="3210866"/>
            <a:ext cx="2167512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8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347412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780637"/>
            <a:ext cx="10363200" cy="820600"/>
          </a:xfrm>
        </p:spPr>
        <p:txBody>
          <a:bodyPr/>
          <a:lstStyle/>
          <a:p>
            <a:r>
              <a:rPr lang="bg-BG"/>
              <a:t>Цикли </a:t>
            </a:r>
            <a:r>
              <a:rPr lang="bg-BG" dirty="0"/>
              <a:t>със стъпка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51472"/>
            <a:ext cx="10363200" cy="719034"/>
          </a:xfrm>
        </p:spPr>
        <p:txBody>
          <a:bodyPr/>
          <a:lstStyle/>
          <a:p>
            <a:r>
              <a:rPr lang="bg-BG" dirty="0"/>
              <a:t>Работа с по-сложни </a:t>
            </a:r>
            <a:r>
              <a:rPr lang="en-US" b="1" dirty="0">
                <a:latin typeface="Consolas" panose="020B0609020204030204" pitchFamily="49" charset="0"/>
              </a:rPr>
              <a:t>for</a:t>
            </a:r>
            <a:r>
              <a:rPr lang="en-US" dirty="0"/>
              <a:t>-</a:t>
            </a:r>
            <a:r>
              <a:rPr lang="bg-BG" dirty="0"/>
              <a:t>цикли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65212" y="990600"/>
            <a:ext cx="3921940" cy="3389149"/>
            <a:chOff x="7558418" y="2819400"/>
            <a:chExt cx="3921940" cy="338914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812" y="1638642"/>
            <a:ext cx="2688569" cy="26885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911" y="1504518"/>
            <a:ext cx="3859102" cy="28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6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12813" y="4887533"/>
            <a:ext cx="10363200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/>
              <a:t>По-сложни задачи с цикли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884612" y="868896"/>
            <a:ext cx="5333998" cy="373089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7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9535824" y="2780711"/>
              <a:ext cx="960817" cy="53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4800" b="1" dirty="0"/>
                <a:t>цикли</a:t>
              </a:r>
              <a:endParaRPr lang="en-US" sz="4800" b="1" dirty="0"/>
            </a:p>
          </p:txBody>
        </p:sp>
      </p:grpSp>
      <p:pic>
        <p:nvPicPr>
          <p:cNvPr id="19" name="Picture 4" descr="http://migrare.com/wp-content/uploads/2014/11/operations-ico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905431"/>
            <a:ext cx="3124200" cy="209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8837612" y="1326047"/>
            <a:ext cx="2359356" cy="2816596"/>
            <a:chOff x="8837612" y="1693951"/>
            <a:chExt cx="2359356" cy="281659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37612" y="1693951"/>
              <a:ext cx="2359356" cy="2816596"/>
            </a:xfrm>
            <a:prstGeom prst="rect">
              <a:avLst/>
            </a:prstGeom>
          </p:spPr>
        </p:pic>
        <p:pic>
          <p:nvPicPr>
            <p:cNvPr id="22" name="Picture 6" descr="http://www.trisotech.com/wp-content/uploads/icon-process-26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5522" y="2119952"/>
              <a:ext cx="1334848" cy="1026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309380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12208"/>
            <a:ext cx="8113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Можем да ползваме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3200" dirty="0"/>
              <a:t>-</a:t>
            </a:r>
            <a:r>
              <a:rPr lang="bg-BG" sz="3200" dirty="0"/>
              <a:t>цикли със 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стъпка</a:t>
            </a:r>
            <a:r>
              <a:rPr lang="bg-BG" sz="3200" dirty="0"/>
              <a:t>:</a:t>
            </a:r>
            <a:endParaRPr lang="en-US" sz="3200" dirty="0"/>
          </a:p>
          <a:p>
            <a:pPr>
              <a:lnSpc>
                <a:spcPct val="100000"/>
              </a:lnSpc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bg-BG" sz="3200" dirty="0"/>
              <a:t>Цикли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3200" dirty="0"/>
              <a:t> </a:t>
            </a:r>
            <a:r>
              <a:rPr lang="bg-BG" sz="3200" dirty="0"/>
              <a:t>/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</a:t>
            </a:r>
            <a:r>
              <a:rPr lang="en-US" sz="3200" dirty="0"/>
              <a:t>-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3200" dirty="0"/>
              <a:t> </a:t>
            </a:r>
            <a:r>
              <a:rPr lang="bg-BG" sz="3200" dirty="0"/>
              <a:t>повтаря докато</a:t>
            </a:r>
            <a:br>
              <a:rPr lang="bg-BG" sz="3200" dirty="0"/>
            </a:br>
            <a:r>
              <a:rPr lang="bg-BG" sz="3200" dirty="0"/>
              <a:t>е в сила дадено условие: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Какво научихме днес?</a:t>
            </a:r>
            <a:endParaRPr lang="en-US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60412" y="1779896"/>
            <a:ext cx="6885636" cy="11264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i = </a:t>
            </a:r>
            <a:r>
              <a:rPr lang="en-US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en-US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bg-BG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console.log(i);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091349" y="1981200"/>
            <a:ext cx="3413263" cy="3657600"/>
            <a:chOff x="8091349" y="1981200"/>
            <a:chExt cx="3413263" cy="3657600"/>
          </a:xfrm>
        </p:grpSpPr>
        <p:pic>
          <p:nvPicPr>
            <p:cNvPr id="7" name="Picture 2" descr="C:\Users\Ivan\Desktop\elements_presentations\summary_pic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1349" y="3106618"/>
              <a:ext cx="3413263" cy="2532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1804" y="1981200"/>
              <a:ext cx="1926608" cy="142711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58527">
              <a:off x="8169433" y="1984082"/>
              <a:ext cx="1177151" cy="108696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</p:pic>
      </p:grp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760412" y="4419600"/>
            <a:ext cx="6885636" cy="17543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 = </a:t>
            </a:r>
            <a:r>
              <a:rPr lang="pt-BR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pt-BR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&lt;= n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num++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99952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Работа с по-сложни цикли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https://softuni.bg/courses/programming-basics/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987552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/>
              <a:t>Настоящият курс </a:t>
            </a:r>
            <a:r>
              <a:rPr lang="en-US" dirty="0"/>
              <a:t>(</a:t>
            </a:r>
            <a:r>
              <a:rPr lang="bg-BG" dirty="0"/>
              <a:t>слайдове</a:t>
            </a:r>
            <a:r>
              <a:rPr lang="en-US" dirty="0"/>
              <a:t>, </a:t>
            </a:r>
            <a:r>
              <a:rPr lang="bg-BG" dirty="0"/>
              <a:t>примери</a:t>
            </a:r>
            <a:r>
              <a:rPr lang="en-US" dirty="0"/>
              <a:t>, </a:t>
            </a:r>
            <a:r>
              <a:rPr lang="bg-BG" dirty="0"/>
              <a:t>видео</a:t>
            </a:r>
            <a:r>
              <a:rPr lang="en-US" dirty="0"/>
              <a:t>, </a:t>
            </a:r>
            <a:r>
              <a:rPr lang="bg-BG" dirty="0"/>
              <a:t>задачи и др.</a:t>
            </a:r>
            <a:r>
              <a:rPr lang="en-US" dirty="0"/>
              <a:t>)</a:t>
            </a:r>
            <a:r>
              <a:rPr lang="bg-BG" dirty="0"/>
              <a:t> се разпространяват под свободен лиценз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51721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4851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/>
              <a:t>Безплатни обучения в </a:t>
            </a:r>
            <a:r>
              <a:rPr lang="bg-BG" noProof="1"/>
              <a:t>СофтУни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039813"/>
            <a:ext cx="942953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Фондация "Софтуерен университет" </a:t>
            </a:r>
            <a:r>
              <a:rPr lang="en-US" sz="3200" dirty="0"/>
              <a:t>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 </a:t>
            </a:r>
            <a:r>
              <a:rPr lang="en-US" sz="3200" dirty="0"/>
              <a:t>– </a:t>
            </a:r>
            <a:r>
              <a:rPr lang="bg-BG" sz="3200" dirty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/>
              <a:t>СофтУни</a:t>
            </a:r>
            <a:r>
              <a:rPr lang="bg-BG" dirty="0"/>
              <a:t> </a:t>
            </a:r>
            <a:r>
              <a:rPr lang="en-US" dirty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bg-BG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/>
              <a:t>СофтУни форуми</a:t>
            </a:r>
            <a:r>
              <a:rPr lang="en-US" noProof="1"/>
              <a:t>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510966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8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10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5181600"/>
            <a:ext cx="970156" cy="965726"/>
          </a:xfrm>
          <a:prstGeom prst="rect">
            <a:avLst/>
          </a:prstGeom>
        </p:spPr>
      </p:pic>
      <p:pic>
        <p:nvPicPr>
          <p:cNvPr id="14" name="Picture 13" descr="http://softuni.bg" title="Software University">
            <a:hlinkClick r:id="rId12" tooltip="Software University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68" y="1566110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32612" y="3213098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76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018212" y="3865212"/>
            <a:ext cx="1033816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1224" y="2743200"/>
            <a:ext cx="10363200" cy="315778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loopByStep3([arg1])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 = Number(arg1);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i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console.log(i);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числата от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bg-BG" dirty="0"/>
              <a:t> до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</a:t>
            </a:r>
            <a:r>
              <a:rPr lang="bg-BG" dirty="0"/>
              <a:t>със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стъпка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100: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bg-BG" dirty="0"/>
              <a:t>, …,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94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97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100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Числата от </a:t>
            </a:r>
            <a:r>
              <a:rPr lang="en-US" dirty="0"/>
              <a:t>1 </a:t>
            </a:r>
            <a:r>
              <a:rPr lang="bg-BG" dirty="0"/>
              <a:t>до</a:t>
            </a:r>
            <a:r>
              <a:rPr lang="en-US" dirty="0"/>
              <a:t> N </a:t>
            </a:r>
            <a:r>
              <a:rPr lang="bg-BG" dirty="0"/>
              <a:t>през 3</a:t>
            </a:r>
            <a:endParaRPr lang="en-US" dirty="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466012" y="4548671"/>
            <a:ext cx="2073388" cy="1127817"/>
          </a:xfrm>
          <a:prstGeom prst="wedgeRoundRectCallout">
            <a:avLst>
              <a:gd name="adj1" fmla="val -72738"/>
              <a:gd name="adj2" fmla="val -596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Задаване на стъпка</a:t>
            </a:r>
          </a:p>
        </p:txBody>
      </p:sp>
      <p:sp>
        <p:nvSpPr>
          <p:cNvPr id="8" name="Rectangle 7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https://judge.softuni.bg/Contests/Practice/Index/156#0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0190" y="3048000"/>
            <a:ext cx="1279211" cy="127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951412" y="3726476"/>
            <a:ext cx="1481307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55358" y="3733200"/>
            <a:ext cx="1033816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09626" y="2425003"/>
            <a:ext cx="10363200" cy="36379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numbersNto1([arg1])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 = Number(arg1);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i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&gt;= 1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bg-BG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-=1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console.log(i);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815" y="1107999"/>
            <a:ext cx="11804822" cy="5570355"/>
          </a:xfrm>
        </p:spPr>
        <p:txBody>
          <a:bodyPr/>
          <a:lstStyle/>
          <a:p>
            <a:r>
              <a:rPr lang="bg-BG" dirty="0"/>
              <a:t>Да се отпечатат числата от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dirty="0"/>
              <a:t> до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</a:t>
            </a:r>
            <a:r>
              <a:rPr lang="bg-BG" dirty="0"/>
              <a:t>в обратен ред</a:t>
            </a:r>
            <a:r>
              <a:rPr lang="en-US" dirty="0"/>
              <a:t> (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стъпка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-1</a:t>
            </a:r>
            <a:r>
              <a:rPr lang="bg-BG" dirty="0"/>
              <a:t>)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100: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100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99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98</a:t>
            </a:r>
            <a:r>
              <a:rPr lang="bg-BG" dirty="0"/>
              <a:t>, …,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Числата от </a:t>
            </a:r>
            <a:r>
              <a:rPr lang="en-US" dirty="0"/>
              <a:t>N</a:t>
            </a:r>
            <a:r>
              <a:rPr lang="bg-BG" dirty="0"/>
              <a:t> до 1 в обратен ред</a:t>
            </a:r>
            <a:endParaRPr lang="en-US" dirty="0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527331" y="2504671"/>
            <a:ext cx="2362200" cy="1070309"/>
          </a:xfrm>
          <a:prstGeom prst="wedgeRoundRectCallout">
            <a:avLst>
              <a:gd name="adj1" fmla="val -80246"/>
              <a:gd name="adj2" fmla="val 4466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Отрицателна стъпка: 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-1</a:t>
            </a: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</a:t>
            </a:r>
            <a:r>
              <a:rPr lang="bg-BG" dirty="0">
                <a:hlinkClick r:id="rId2"/>
              </a:rPr>
              <a:t>1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091226" y="4323937"/>
            <a:ext cx="1872836" cy="1419677"/>
          </a:xfrm>
          <a:prstGeom prst="wedgeRoundRectCallout">
            <a:avLst>
              <a:gd name="adj1" fmla="val -62626"/>
              <a:gd name="adj2" fmla="val -5028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Обърнато условие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b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 &gt;= 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279" y="4950102"/>
            <a:ext cx="2691113" cy="685872"/>
          </a:xfrm>
          <a:prstGeom prst="roundRect">
            <a:avLst>
              <a:gd name="adj" fmla="val 7278"/>
            </a:avLst>
          </a:prstGeom>
        </p:spPr>
      </p:pic>
    </p:spTree>
    <p:extLst>
      <p:ext uri="{BB962C8B-B14F-4D97-AF65-F5344CB8AC3E}">
        <p14:creationId xmlns:p14="http://schemas.microsoft.com/office/powerpoint/2010/main" val="247405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  <p:bldP spid="8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числата от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bg-BG" dirty="0"/>
              <a:t> до</a:t>
            </a:r>
            <a:r>
              <a:rPr lang="en-US" dirty="0"/>
              <a:t>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b="1" baseline="3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10: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16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32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64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128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256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512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1024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Числата от 1 до </a:t>
            </a:r>
            <a:r>
              <a:rPr lang="en-US" dirty="0"/>
              <a:t>2</a:t>
            </a:r>
            <a:r>
              <a:rPr lang="en-US" baseline="30000" dirty="0"/>
              <a:t>n</a:t>
            </a:r>
            <a:r>
              <a:rPr lang="bg-BG" dirty="0"/>
              <a:t> с </a:t>
            </a:r>
            <a:r>
              <a:rPr lang="en-US" dirty="0"/>
              <a:t>for-</a:t>
            </a:r>
            <a:r>
              <a:rPr lang="bg-BG" dirty="0"/>
              <a:t>цикъл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1224" y="2694296"/>
            <a:ext cx="10363200" cy="33200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powersOfTwo([arg1])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 = Number(arg1);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num = </a:t>
            </a:r>
            <a:r>
              <a:rPr lang="pt-BR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for</a:t>
            </a: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i = </a:t>
            </a:r>
            <a:r>
              <a:rPr lang="pt-BR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pt-BR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console.log(num);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num * 2</a:t>
            </a: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https://judge.softuni.bg/Contests/Practice/Index/156#2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623" y="2977478"/>
            <a:ext cx="2610674" cy="2598001"/>
          </a:xfrm>
          <a:prstGeom prst="roundRect">
            <a:avLst>
              <a:gd name="adj" fmla="val 1795"/>
            </a:avLst>
          </a:prstGeom>
        </p:spPr>
      </p:pic>
    </p:spTree>
    <p:extLst>
      <p:ext uri="{BB962C8B-B14F-4D97-AF65-F5344CB8AC3E}">
        <p14:creationId xmlns:p14="http://schemas.microsoft.com/office/powerpoint/2010/main" val="1683109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342185" y="3835745"/>
            <a:ext cx="750639" cy="348584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1224" y="2524291"/>
            <a:ext cx="10363200" cy="33200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evenPowersOfTwo([arg1])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 = Number(arg1); 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num = </a:t>
            </a:r>
            <a:r>
              <a:rPr lang="pt-BR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</a:t>
            </a: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i = </a:t>
            </a:r>
            <a:r>
              <a:rPr lang="pt-BR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pt-BR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pt-BR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i+=2</a:t>
            </a: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console.log(num);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num * 2 * 2</a:t>
            </a: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четните степени на 2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до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bg-BG" dirty="0"/>
              <a:t>: 2</a:t>
            </a:r>
            <a:r>
              <a:rPr lang="bg-BG" baseline="30000" dirty="0"/>
              <a:t>0</a:t>
            </a:r>
            <a:r>
              <a:rPr lang="bg-BG" dirty="0"/>
              <a:t>, 2</a:t>
            </a:r>
            <a:r>
              <a:rPr lang="bg-BG" baseline="30000" dirty="0"/>
              <a:t>2</a:t>
            </a:r>
            <a:r>
              <a:rPr lang="bg-BG" dirty="0"/>
              <a:t>, 2</a:t>
            </a:r>
            <a:r>
              <a:rPr lang="bg-BG" baseline="30000" dirty="0"/>
              <a:t>4</a:t>
            </a:r>
            <a:r>
              <a:rPr lang="bg-BG" dirty="0"/>
              <a:t>, 2</a:t>
            </a:r>
            <a:r>
              <a:rPr lang="bg-BG" baseline="30000" dirty="0"/>
              <a:t>8</a:t>
            </a:r>
            <a:r>
              <a:rPr lang="bg-BG" dirty="0"/>
              <a:t>, …, 2</a:t>
            </a:r>
            <a:r>
              <a:rPr lang="en-US" baseline="30000" dirty="0"/>
              <a:t>n</a:t>
            </a:r>
            <a:endParaRPr lang="bg-BG" baseline="300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10: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16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64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256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1024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Четни степени на 2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https://judge.softuni.bg/Contests/Practice/Index/156#3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473824" y="4412928"/>
            <a:ext cx="2073388" cy="1127817"/>
          </a:xfrm>
          <a:prstGeom prst="wedgeRoundRectCallout">
            <a:avLst>
              <a:gd name="adj1" fmla="val -72738"/>
              <a:gd name="adj2" fmla="val -596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Ползваме стъпка 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5890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4" y="4970600"/>
            <a:ext cx="10972798" cy="820600"/>
          </a:xfrm>
        </p:spPr>
        <p:txBody>
          <a:bodyPr/>
          <a:lstStyle/>
          <a:p>
            <a:r>
              <a:rPr lang="en-US" dirty="0"/>
              <a:t>While </a:t>
            </a:r>
            <a:r>
              <a:rPr lang="bg-BG" dirty="0"/>
              <a:t>цикъл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08014" y="5757966"/>
            <a:ext cx="10972798" cy="719034"/>
          </a:xfrm>
        </p:spPr>
        <p:txBody>
          <a:bodyPr/>
          <a:lstStyle/>
          <a:p>
            <a:r>
              <a:rPr lang="bg-BG" dirty="0"/>
              <a:t>Повторение докато е в сила дадено условие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4875212" y="381000"/>
            <a:ext cx="3505200" cy="4229258"/>
            <a:chOff x="4523568" y="457200"/>
            <a:chExt cx="3505200" cy="4229258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5666568" y="457200"/>
              <a:ext cx="0" cy="60960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lowchart: Decision 9"/>
            <p:cNvSpPr/>
            <p:nvPr/>
          </p:nvSpPr>
          <p:spPr>
            <a:xfrm>
              <a:off x="4523568" y="1037211"/>
              <a:ext cx="2286000" cy="1589174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44610" y="1564474"/>
              <a:ext cx="14439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условие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5666568" y="2362200"/>
              <a:ext cx="0" cy="91739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4523568" y="3267088"/>
              <a:ext cx="2286000" cy="9269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74620" y="3474436"/>
              <a:ext cx="15875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команди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8" name="Elbow Connector 17"/>
            <p:cNvCxnSpPr>
              <a:stCxn id="15" idx="2"/>
              <a:endCxn id="10" idx="1"/>
            </p:cNvCxnSpPr>
            <p:nvPr/>
          </p:nvCxnSpPr>
          <p:spPr>
            <a:xfrm rot="5400000" flipH="1">
              <a:off x="3913968" y="2441398"/>
              <a:ext cx="2362200" cy="1143000"/>
            </a:xfrm>
            <a:prstGeom prst="bentConnector4">
              <a:avLst>
                <a:gd name="adj1" fmla="val -18343"/>
                <a:gd name="adj2" fmla="val 167761"/>
              </a:avLst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/>
            <p:nvPr/>
          </p:nvCxnSpPr>
          <p:spPr>
            <a:xfrm rot="16200000" flipH="1">
              <a:off x="5771982" y="2763828"/>
              <a:ext cx="2854661" cy="990600"/>
            </a:xfrm>
            <a:prstGeom prst="bentConnector3">
              <a:avLst>
                <a:gd name="adj1" fmla="val 279"/>
              </a:avLst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789612" y="2590800"/>
              <a:ext cx="9868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/>
                <a:t>вярно</a:t>
              </a:r>
              <a:endParaRPr lang="en-US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718153" y="1296349"/>
              <a:ext cx="13106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/>
                <a:t>невярно</a:t>
              </a:r>
              <a:endParaRPr lang="en-US" b="1" dirty="0"/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84" y="2461113"/>
            <a:ext cx="2123128" cy="1600272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8717957" y="1826084"/>
            <a:ext cx="3015255" cy="250804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026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9474966" y="2756378"/>
              <a:ext cx="1170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while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7691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3200" dirty="0"/>
              <a:t>Да се отпечатат всички числа </a:t>
            </a:r>
            <a:r>
              <a:rPr lang="en-US" sz="3200" dirty="0"/>
              <a:t>≤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sz="3200" dirty="0"/>
              <a:t> от редицата: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15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31</a:t>
            </a:r>
            <a:r>
              <a:rPr lang="en-US" sz="3200" dirty="0"/>
              <a:t>, …</a:t>
            </a:r>
          </a:p>
          <a:p>
            <a:pPr lvl="1"/>
            <a:r>
              <a:rPr lang="bg-BG" sz="3000" dirty="0"/>
              <a:t>Всяко следващо число = предишно число * 2 + 1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Редица числа 2</a:t>
            </a:r>
            <a:r>
              <a:rPr lang="en-US" dirty="0"/>
              <a:t>k</a:t>
            </a:r>
            <a:r>
              <a:rPr lang="bg-BG" dirty="0"/>
              <a:t>+1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1224" y="2618096"/>
            <a:ext cx="10363200" cy="33200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sequence([arg1])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 = Number(arg1);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num = </a:t>
            </a:r>
            <a:r>
              <a:rPr lang="pt-BR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</a:t>
            </a: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pt-BR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&lt;= n</a:t>
            </a: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console.log(num);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</a:t>
            </a:r>
            <a:r>
              <a:rPr lang="bg-BG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* </a:t>
            </a:r>
            <a:r>
              <a:rPr lang="pt-BR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bg-BG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+ 1</a:t>
            </a: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59708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https://judge.softuni.bg/Contests/Practice/Index/156#4</a:t>
            </a:r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294312" y="3430825"/>
            <a:ext cx="4191000" cy="1171428"/>
          </a:xfrm>
          <a:prstGeom prst="wedgeRoundRectCallout">
            <a:avLst>
              <a:gd name="adj1" fmla="val -70134"/>
              <a:gd name="adj2" fmla="val -16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Повтаряй докато е в сила условието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num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/>
              <a:t>≤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89812" y="4977825"/>
            <a:ext cx="36856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1, 3, 7, 15, 31, 63, …</a:t>
            </a:r>
          </a:p>
        </p:txBody>
      </p:sp>
    </p:spTree>
    <p:extLst>
      <p:ext uri="{BB962C8B-B14F-4D97-AF65-F5344CB8AC3E}">
        <p14:creationId xmlns:p14="http://schemas.microsoft.com/office/powerpoint/2010/main" val="160407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oftUni Color Them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F6C781"/>
    </a:hlink>
    <a:folHlink>
      <a:srgbClr val="F2AC44"/>
    </a:folHlink>
  </a:clrScheme>
</a:themeOverride>
</file>

<file path=ppt/theme/themeOverride2.xml><?xml version="1.0" encoding="utf-8"?>
<a:themeOverride xmlns:a="http://schemas.openxmlformats.org/drawingml/2006/main">
  <a:clrScheme name="SoftUni Color Them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F6C781"/>
    </a:hlink>
    <a:folHlink>
      <a:srgbClr val="F2AC4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2350</Words>
  <Application>Microsoft Office PowerPoint</Application>
  <PresentationFormat>Custom</PresentationFormat>
  <Paragraphs>413</Paragraphs>
  <Slides>34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Cambria Math</vt:lpstr>
      <vt:lpstr>Consolas</vt:lpstr>
      <vt:lpstr>Wingdings</vt:lpstr>
      <vt:lpstr>Wingdings 2</vt:lpstr>
      <vt:lpstr>SoftUni 16x9</vt:lpstr>
      <vt:lpstr>Работа с по-сложни цикли</vt:lpstr>
      <vt:lpstr>Съдържание</vt:lpstr>
      <vt:lpstr>Цикли със стъпка</vt:lpstr>
      <vt:lpstr>Числата от 1 до N през 3</vt:lpstr>
      <vt:lpstr>Числата от N до 1 в обратен ред</vt:lpstr>
      <vt:lpstr>Числата от 1 до 2n с for-цикъл</vt:lpstr>
      <vt:lpstr>Четни степени на 2</vt:lpstr>
      <vt:lpstr>While цикъл</vt:lpstr>
      <vt:lpstr>Редица числа 2k+1</vt:lpstr>
      <vt:lpstr>Число в диапазона [1…100]</vt:lpstr>
      <vt:lpstr>PowerPoint Presentation</vt:lpstr>
      <vt:lpstr>Най-голям общ делител (НОД)</vt:lpstr>
      <vt:lpstr>Най-голям общ делител (НОД)</vt:lpstr>
      <vt:lpstr>Алгоритъм на Евклид за НОД</vt:lpstr>
      <vt:lpstr>Do…While цикъл</vt:lpstr>
      <vt:lpstr>Изчисляване на факториел</vt:lpstr>
      <vt:lpstr>Сумиране на цифрите на число</vt:lpstr>
      <vt:lpstr>Безкрайни цикли и оператор break</vt:lpstr>
      <vt:lpstr>Безкраен цикъл</vt:lpstr>
      <vt:lpstr>Прости числа</vt:lpstr>
      <vt:lpstr>Проверка за просто число. Оператор break</vt:lpstr>
      <vt:lpstr>Оператор break в безкраен цикъл</vt:lpstr>
      <vt:lpstr>Справяне с грешни числа: try … catch</vt:lpstr>
      <vt:lpstr>Задачи с цикли</vt:lpstr>
      <vt:lpstr>Числа на Фибоначи</vt:lpstr>
      <vt:lpstr>Пирамида от числа</vt:lpstr>
      <vt:lpstr>Пирамида от числа – решение</vt:lpstr>
      <vt:lpstr>Таблица с числа</vt:lpstr>
      <vt:lpstr>Таблица с числа – решение</vt:lpstr>
      <vt:lpstr>PowerPoint Presentation</vt:lpstr>
      <vt:lpstr>Какво научихме днес?</vt:lpstr>
      <vt:lpstr>Работа с по-сложни цикли</vt:lpstr>
      <vt:lpstr>Лиценз</vt:lpstr>
      <vt:lpstr>Безплатни обучения в СофтУни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Чертане с цикли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2017-05-16T11:25:02Z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